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58" r:id="rId4"/>
    <p:sldId id="257" r:id="rId5"/>
    <p:sldId id="261" r:id="rId6"/>
    <p:sldId id="262" r:id="rId7"/>
    <p:sldId id="260" r:id="rId8"/>
    <p:sldId id="263" r:id="rId9"/>
    <p:sldId id="266" r:id="rId10"/>
    <p:sldId id="265" r:id="rId11"/>
    <p:sldId id="264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387E84-F4D5-44A5-AA43-81FD1EBC68F2}" v="27" dt="2025-07-05T13:01:31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shank Bajpai" userId="b089f626c4ec95be" providerId="LiveId" clId="{B6387E84-F4D5-44A5-AA43-81FD1EBC68F2}"/>
    <pc:docChg chg="undo custSel modSld">
      <pc:chgData name="Shashank Bajpai" userId="b089f626c4ec95be" providerId="LiveId" clId="{B6387E84-F4D5-44A5-AA43-81FD1EBC68F2}" dt="2025-07-05T13:02:21.234" v="370" actId="255"/>
      <pc:docMkLst>
        <pc:docMk/>
      </pc:docMkLst>
      <pc:sldChg chg="modSp mod">
        <pc:chgData name="Shashank Bajpai" userId="b089f626c4ec95be" providerId="LiveId" clId="{B6387E84-F4D5-44A5-AA43-81FD1EBC68F2}" dt="2025-07-05T12:31:11.159" v="171" actId="13926"/>
        <pc:sldMkLst>
          <pc:docMk/>
          <pc:sldMk cId="2811034119" sldId="257"/>
        </pc:sldMkLst>
        <pc:spChg chg="mod">
          <ac:chgData name="Shashank Bajpai" userId="b089f626c4ec95be" providerId="LiveId" clId="{B6387E84-F4D5-44A5-AA43-81FD1EBC68F2}" dt="2025-07-05T12:31:11.159" v="171" actId="13926"/>
          <ac:spMkLst>
            <pc:docMk/>
            <pc:sldMk cId="2811034119" sldId="257"/>
            <ac:spMk id="32" creationId="{59572D18-9F5C-619F-18DB-F79048EC7D09}"/>
          </ac:spMkLst>
        </pc:spChg>
        <pc:graphicFrameChg chg="modGraphic">
          <ac:chgData name="Shashank Bajpai" userId="b089f626c4ec95be" providerId="LiveId" clId="{B6387E84-F4D5-44A5-AA43-81FD1EBC68F2}" dt="2025-07-05T12:30:36.448" v="165" actId="255"/>
          <ac:graphicFrameMkLst>
            <pc:docMk/>
            <pc:sldMk cId="2811034119" sldId="257"/>
            <ac:graphicFrameMk id="31" creationId="{9869DF47-6E52-E56B-FC0B-D44F9D8C78F2}"/>
          </ac:graphicFrameMkLst>
        </pc:graphicFrameChg>
      </pc:sldChg>
      <pc:sldChg chg="modSp mod">
        <pc:chgData name="Shashank Bajpai" userId="b089f626c4ec95be" providerId="LiveId" clId="{B6387E84-F4D5-44A5-AA43-81FD1EBC68F2}" dt="2025-07-05T12:25:38.344" v="53" actId="20577"/>
        <pc:sldMkLst>
          <pc:docMk/>
          <pc:sldMk cId="2993729277" sldId="258"/>
        </pc:sldMkLst>
        <pc:spChg chg="mod">
          <ac:chgData name="Shashank Bajpai" userId="b089f626c4ec95be" providerId="LiveId" clId="{B6387E84-F4D5-44A5-AA43-81FD1EBC68F2}" dt="2025-07-05T12:25:38.344" v="53" actId="20577"/>
          <ac:spMkLst>
            <pc:docMk/>
            <pc:sldMk cId="2993729277" sldId="258"/>
            <ac:spMk id="4" creationId="{FA9854DE-E301-EA61-EF86-5973CBD7F41A}"/>
          </ac:spMkLst>
        </pc:spChg>
        <pc:spChg chg="mod">
          <ac:chgData name="Shashank Bajpai" userId="b089f626c4ec95be" providerId="LiveId" clId="{B6387E84-F4D5-44A5-AA43-81FD1EBC68F2}" dt="2025-07-05T12:24:55.845" v="45" actId="1076"/>
          <ac:spMkLst>
            <pc:docMk/>
            <pc:sldMk cId="2993729277" sldId="258"/>
            <ac:spMk id="5" creationId="{6BFFF5F5-5401-AA08-E73E-6D30CE636AA0}"/>
          </ac:spMkLst>
        </pc:spChg>
      </pc:sldChg>
      <pc:sldChg chg="modSp mod">
        <pc:chgData name="Shashank Bajpai" userId="b089f626c4ec95be" providerId="LiveId" clId="{B6387E84-F4D5-44A5-AA43-81FD1EBC68F2}" dt="2025-07-05T12:30:16.076" v="164" actId="20577"/>
        <pc:sldMkLst>
          <pc:docMk/>
          <pc:sldMk cId="293106105" sldId="259"/>
        </pc:sldMkLst>
        <pc:spChg chg="mod">
          <ac:chgData name="Shashank Bajpai" userId="b089f626c4ec95be" providerId="LiveId" clId="{B6387E84-F4D5-44A5-AA43-81FD1EBC68F2}" dt="2025-07-05T12:28:21.238" v="65" actId="255"/>
          <ac:spMkLst>
            <pc:docMk/>
            <pc:sldMk cId="293106105" sldId="259"/>
            <ac:spMk id="6" creationId="{247DBF8A-23B9-7076-1DD0-9D6EA5441B5B}"/>
          </ac:spMkLst>
        </pc:spChg>
        <pc:spChg chg="mod">
          <ac:chgData name="Shashank Bajpai" userId="b089f626c4ec95be" providerId="LiveId" clId="{B6387E84-F4D5-44A5-AA43-81FD1EBC68F2}" dt="2025-07-05T12:30:16.076" v="164" actId="20577"/>
          <ac:spMkLst>
            <pc:docMk/>
            <pc:sldMk cId="293106105" sldId="259"/>
            <ac:spMk id="8" creationId="{5AECFF6D-63BB-889A-8F5F-54997DB86675}"/>
          </ac:spMkLst>
        </pc:spChg>
      </pc:sldChg>
      <pc:sldChg chg="modSp mod">
        <pc:chgData name="Shashank Bajpai" userId="b089f626c4ec95be" providerId="LiveId" clId="{B6387E84-F4D5-44A5-AA43-81FD1EBC68F2}" dt="2025-07-05T12:34:10.283" v="200" actId="255"/>
        <pc:sldMkLst>
          <pc:docMk/>
          <pc:sldMk cId="1643355802" sldId="262"/>
        </pc:sldMkLst>
        <pc:spChg chg="mod">
          <ac:chgData name="Shashank Bajpai" userId="b089f626c4ec95be" providerId="LiveId" clId="{B6387E84-F4D5-44A5-AA43-81FD1EBC68F2}" dt="2025-07-05T12:34:10.283" v="200" actId="255"/>
          <ac:spMkLst>
            <pc:docMk/>
            <pc:sldMk cId="1643355802" sldId="262"/>
            <ac:spMk id="4" creationId="{169210E4-8A3A-E165-E70E-0D2485228B95}"/>
          </ac:spMkLst>
        </pc:spChg>
      </pc:sldChg>
      <pc:sldChg chg="modSp mod">
        <pc:chgData name="Shashank Bajpai" userId="b089f626c4ec95be" providerId="LiveId" clId="{B6387E84-F4D5-44A5-AA43-81FD1EBC68F2}" dt="2025-07-05T12:36:15.793" v="220" actId="255"/>
        <pc:sldMkLst>
          <pc:docMk/>
          <pc:sldMk cId="1646941676" sldId="263"/>
        </pc:sldMkLst>
        <pc:spChg chg="mod">
          <ac:chgData name="Shashank Bajpai" userId="b089f626c4ec95be" providerId="LiveId" clId="{B6387E84-F4D5-44A5-AA43-81FD1EBC68F2}" dt="2025-07-05T12:36:15.793" v="220" actId="255"/>
          <ac:spMkLst>
            <pc:docMk/>
            <pc:sldMk cId="1646941676" sldId="263"/>
            <ac:spMk id="2" creationId="{61760AF9-70D8-4E4D-47A6-0689CAA8D1AD}"/>
          </ac:spMkLst>
        </pc:spChg>
      </pc:sldChg>
      <pc:sldChg chg="modSp mod">
        <pc:chgData name="Shashank Bajpai" userId="b089f626c4ec95be" providerId="LiveId" clId="{B6387E84-F4D5-44A5-AA43-81FD1EBC68F2}" dt="2025-07-05T12:39:29.344" v="258" actId="20577"/>
        <pc:sldMkLst>
          <pc:docMk/>
          <pc:sldMk cId="1195206038" sldId="265"/>
        </pc:sldMkLst>
        <pc:spChg chg="mod">
          <ac:chgData name="Shashank Bajpai" userId="b089f626c4ec95be" providerId="LiveId" clId="{B6387E84-F4D5-44A5-AA43-81FD1EBC68F2}" dt="2025-07-05T12:37:08.068" v="223" actId="255"/>
          <ac:spMkLst>
            <pc:docMk/>
            <pc:sldMk cId="1195206038" sldId="265"/>
            <ac:spMk id="2" creationId="{3C29375D-584D-A1E9-1881-D4D7EF7F4614}"/>
          </ac:spMkLst>
        </pc:spChg>
        <pc:spChg chg="mod">
          <ac:chgData name="Shashank Bajpai" userId="b089f626c4ec95be" providerId="LiveId" clId="{B6387E84-F4D5-44A5-AA43-81FD1EBC68F2}" dt="2025-07-05T12:39:29.344" v="258" actId="20577"/>
          <ac:spMkLst>
            <pc:docMk/>
            <pc:sldMk cId="1195206038" sldId="265"/>
            <ac:spMk id="11" creationId="{5E624F8F-348E-4F4B-BB1D-55F190A2DF38}"/>
          </ac:spMkLst>
        </pc:spChg>
      </pc:sldChg>
      <pc:sldChg chg="modSp mod">
        <pc:chgData name="Shashank Bajpai" userId="b089f626c4ec95be" providerId="LiveId" clId="{B6387E84-F4D5-44A5-AA43-81FD1EBC68F2}" dt="2025-07-05T12:50:29.634" v="301" actId="255"/>
        <pc:sldMkLst>
          <pc:docMk/>
          <pc:sldMk cId="2411564031" sldId="267"/>
        </pc:sldMkLst>
        <pc:spChg chg="mod">
          <ac:chgData name="Shashank Bajpai" userId="b089f626c4ec95be" providerId="LiveId" clId="{B6387E84-F4D5-44A5-AA43-81FD1EBC68F2}" dt="2025-07-05T12:50:29.634" v="301" actId="255"/>
          <ac:spMkLst>
            <pc:docMk/>
            <pc:sldMk cId="2411564031" sldId="267"/>
            <ac:spMk id="4" creationId="{8BCA646C-1A23-A4AA-2D48-D9F205AED6E8}"/>
          </ac:spMkLst>
        </pc:spChg>
      </pc:sldChg>
      <pc:sldChg chg="modSp mod">
        <pc:chgData name="Shashank Bajpai" userId="b089f626c4ec95be" providerId="LiveId" clId="{B6387E84-F4D5-44A5-AA43-81FD1EBC68F2}" dt="2025-07-05T12:57:36.607" v="335" actId="13926"/>
        <pc:sldMkLst>
          <pc:docMk/>
          <pc:sldMk cId="1057470781" sldId="268"/>
        </pc:sldMkLst>
        <pc:spChg chg="mod">
          <ac:chgData name="Shashank Bajpai" userId="b089f626c4ec95be" providerId="LiveId" clId="{B6387E84-F4D5-44A5-AA43-81FD1EBC68F2}" dt="2025-07-05T12:57:36.607" v="335" actId="13926"/>
          <ac:spMkLst>
            <pc:docMk/>
            <pc:sldMk cId="1057470781" sldId="268"/>
            <ac:spMk id="4" creationId="{ECC86291-DACC-FA16-10C6-DDB7ADE29C55}"/>
          </ac:spMkLst>
        </pc:spChg>
      </pc:sldChg>
      <pc:sldChg chg="addSp modSp mod">
        <pc:chgData name="Shashank Bajpai" userId="b089f626c4ec95be" providerId="LiveId" clId="{B6387E84-F4D5-44A5-AA43-81FD1EBC68F2}" dt="2025-07-05T13:02:21.234" v="370" actId="255"/>
        <pc:sldMkLst>
          <pc:docMk/>
          <pc:sldMk cId="3315145663" sldId="269"/>
        </pc:sldMkLst>
        <pc:spChg chg="add mod">
          <ac:chgData name="Shashank Bajpai" userId="b089f626c4ec95be" providerId="LiveId" clId="{B6387E84-F4D5-44A5-AA43-81FD1EBC68F2}" dt="2025-07-05T13:01:54.327" v="367" actId="20577"/>
          <ac:spMkLst>
            <pc:docMk/>
            <pc:sldMk cId="3315145663" sldId="269"/>
            <ac:spMk id="2" creationId="{1856A4FF-FDCE-D346-B314-8FBDDCFB8C8F}"/>
          </ac:spMkLst>
        </pc:spChg>
        <pc:spChg chg="mod">
          <ac:chgData name="Shashank Bajpai" userId="b089f626c4ec95be" providerId="LiveId" clId="{B6387E84-F4D5-44A5-AA43-81FD1EBC68F2}" dt="2025-07-05T13:02:01.316" v="368" actId="1076"/>
          <ac:spMkLst>
            <pc:docMk/>
            <pc:sldMk cId="3315145663" sldId="269"/>
            <ac:spMk id="4" creationId="{26D9F98D-709D-9121-9A8C-B4C86D454F79}"/>
          </ac:spMkLst>
        </pc:spChg>
        <pc:spChg chg="mod">
          <ac:chgData name="Shashank Bajpai" userId="b089f626c4ec95be" providerId="LiveId" clId="{B6387E84-F4D5-44A5-AA43-81FD1EBC68F2}" dt="2025-07-05T13:02:21.234" v="370" actId="255"/>
          <ac:spMkLst>
            <pc:docMk/>
            <pc:sldMk cId="3315145663" sldId="269"/>
            <ac:spMk id="5" creationId="{18354805-AB80-CA4A-18DD-BFF206FFBB1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4215-BCF4-E838-B913-0BC6EA918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B8C19-B22E-3D8C-C0A4-14E81BE8E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03BC-E5FC-5390-2C16-683D1606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80F1F-7210-0875-D784-19B11B82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27935-163B-5952-3A78-35BB8EA6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47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31A8-E138-4A58-6BD5-46E07FB7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65B4C-FB90-C7C1-8B6E-A7D672C75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A8280-08CA-70A2-0F0E-9B2F4B07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B423B-14BD-ECE4-4029-BCF1EC37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9DDF8-29DF-CCA0-5EB8-6B9BDD3A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72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3EC6E6-A065-10FF-3499-0EE15A57A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0EB74-1A16-ABB8-040B-AD21B7AB5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9FF05-5690-8CDC-D6B0-CFBEF817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6D6D1-E26B-D3EA-97C7-3B030504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ED5B3-A5F5-CF66-F344-707A4C34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2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CD26-62AE-5D20-371E-433B2055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3A31-A4D8-FFD9-4B0D-563D381F5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1B31-015A-BE9A-34BE-EB0380E7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F580D-EE91-C442-0D45-EAD9F020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4DBA9-2DFB-7D13-C9A1-5FBD15F2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8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731B-AD4D-568C-3EAF-6BE2226D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C4D83-AD6D-F848-715F-793B93854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20E77-C629-20FA-D7B9-E933D241B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AD9B4-FEA3-3B49-7544-62C83380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69F58-55FA-E005-D4B3-0C6C4801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88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9941-D286-C1B9-ECC7-3AE57C8C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7769-1B59-01DE-8EE6-DE7BB1936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7BDFB-2F59-13C7-90B8-7BC41286C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A08E6-3428-4560-D416-5CED87C1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6651E-5108-C443-A06E-007DA900D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F97A2-AF2C-466D-48ED-9F90FA72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61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630F-3288-6394-B343-BA9E64B2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E1539-B3D4-5D22-7BDF-87FF59948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68DBD-4E62-7EB2-D93F-025611998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51F28-0D07-CE01-6956-AC3F19073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2CA08-4018-31D4-1BBE-3AA0CD18B9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9501A3-7A11-9856-96B1-2DFFBC52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13A394-2AE0-EFB0-EF46-E2F25903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F37CA2-C8FC-D539-3843-76516749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07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FBF2-C89C-28DC-42EF-61082079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1982E-0E2F-AF0D-65A4-584A1632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9839B-E3E7-323A-FFDD-E9ABBACF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5EB88-78C0-346A-8853-3EAA49F4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50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444DF-D1D6-DC5F-6968-2EC09973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2AB5E0-D901-80AE-84F6-E22E0BF3A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9D10C-1F87-7A66-7F6E-E201EDAE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77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0A6D-22E4-23FF-E5FE-497E0B1A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AADBA-736C-7A1E-2D98-13095FC40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5953-37FF-883D-7D1C-C2D5E5A4B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2A470-FF63-4F32-7169-327AD7DC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63E4C-44AD-032F-D69C-B2FF88AF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AA1D6-E4C4-6ECC-584E-820090B4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20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9098-DF5A-75FF-AB32-8E989C3F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C90929-DC82-07A1-4536-F317D6CD8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8EE37-23D5-B138-F80B-56E05F5A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17018-45D7-705A-6971-67149E31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2DD70-621E-D0D0-3910-E94ECCEE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F4202-F85C-5727-0485-61976146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097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C49333-F3DC-556E-5376-8279DD26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2E2C6-1C8C-41AA-9A18-50224B857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E6707-F284-4E37-144E-037C6BDEB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029DC-F0ED-4C51-A44D-70A5BBF6FB9D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3E32C-CEEB-55FD-0DC8-D399C5145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249BD-C31D-CF16-9381-F7F389188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28846-49FA-4221-A628-EB80EC2A8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25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ashankax0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0BFEF-C7FF-835E-4BE0-932C265CA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9C638-C9FB-AEF2-B9CE-C283150D6A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66B99-BBC7-B6D2-BDDF-9694CCCCC918}"/>
              </a:ext>
            </a:extLst>
          </p:cNvPr>
          <p:cNvSpPr txBox="1"/>
          <p:nvPr/>
        </p:nvSpPr>
        <p:spPr>
          <a:xfrm>
            <a:off x="2895600" y="521110"/>
            <a:ext cx="693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i="1" u="sng" dirty="0">
                <a:solidFill>
                  <a:schemeClr val="bg1">
                    <a:lumMod val="95000"/>
                  </a:schemeClr>
                </a:solidFill>
                <a:highlight>
                  <a:srgbClr val="000080"/>
                </a:highlight>
              </a:rPr>
              <a:t> UNIFIED MENTOR INTERNSHIP   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1C03E-3D18-C21E-E342-6F66631BDC51}"/>
              </a:ext>
            </a:extLst>
          </p:cNvPr>
          <p:cNvSpPr txBox="1"/>
          <p:nvPr/>
        </p:nvSpPr>
        <p:spPr>
          <a:xfrm>
            <a:off x="1366684" y="2056240"/>
            <a:ext cx="9802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u="sng" dirty="0">
                <a:highlight>
                  <a:srgbClr val="C0C0C0"/>
                </a:highlight>
              </a:rPr>
              <a:t>Project -3 : Supply Chain Management Dashboard Analysis</a:t>
            </a:r>
            <a:endParaRPr lang="en-IN" sz="3600" b="1" i="1" u="sng" dirty="0"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7CFF5-108B-1667-20B9-B6796847938E}"/>
              </a:ext>
            </a:extLst>
          </p:cNvPr>
          <p:cNvSpPr txBox="1"/>
          <p:nvPr/>
        </p:nvSpPr>
        <p:spPr>
          <a:xfrm>
            <a:off x="1366684" y="3696929"/>
            <a:ext cx="980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E2251-BA0F-D4F3-DC7E-5BC29C77B501}"/>
              </a:ext>
            </a:extLst>
          </p:cNvPr>
          <p:cNvSpPr txBox="1"/>
          <p:nvPr/>
        </p:nvSpPr>
        <p:spPr>
          <a:xfrm>
            <a:off x="1194619" y="3814916"/>
            <a:ext cx="98027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highlight>
                  <a:srgbClr val="C0C0C0"/>
                </a:highlight>
              </a:rPr>
              <a:t>Name - SHASHANK BAJPAI</a:t>
            </a:r>
          </a:p>
          <a:p>
            <a:pPr algn="ctr"/>
            <a:r>
              <a:rPr lang="en-US" sz="3600" i="1" dirty="0">
                <a:highlight>
                  <a:srgbClr val="C0C0C0"/>
                </a:highlight>
              </a:rPr>
              <a:t>Email – </a:t>
            </a:r>
            <a:r>
              <a:rPr lang="en-US" sz="3600" i="1" dirty="0">
                <a:highlight>
                  <a:srgbClr val="C0C0C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Shashankax0@gmail.com</a:t>
            </a:r>
            <a:endParaRPr lang="en-US" sz="3600" i="1" dirty="0">
              <a:highlight>
                <a:srgbClr val="C0C0C0"/>
              </a:highlight>
            </a:endParaRPr>
          </a:p>
          <a:p>
            <a:pPr algn="ctr"/>
            <a:r>
              <a:rPr lang="en-US" sz="3600" i="1" dirty="0">
                <a:highlight>
                  <a:srgbClr val="C0C0C0"/>
                </a:highlight>
              </a:rPr>
              <a:t>Designation – Business Analyst Intern</a:t>
            </a:r>
          </a:p>
          <a:p>
            <a:endParaRPr lang="en-IN" sz="3600" dirty="0">
              <a:highlight>
                <a:srgbClr val="C0C0C0"/>
              </a:highlight>
            </a:endParaRPr>
          </a:p>
          <a:p>
            <a:endParaRPr lang="en-IN" sz="36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54278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18E2-20EF-2857-D5DA-6A68A91EA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EF533-28E3-6E08-1B54-CA6E34220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29375D-584D-A1E9-1881-D4D7EF7F4614}"/>
              </a:ext>
            </a:extLst>
          </p:cNvPr>
          <p:cNvSpPr txBox="1"/>
          <p:nvPr/>
        </p:nvSpPr>
        <p:spPr>
          <a:xfrm>
            <a:off x="0" y="13765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  <a:highlight>
                  <a:srgbClr val="000000"/>
                </a:highlight>
              </a:rPr>
              <a:t>📍 Shipping Cost by Location &amp; mode of transportation</a:t>
            </a:r>
            <a:endParaRPr lang="en-IN" sz="3200" u="sng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B2CC7-1CA3-C6E0-E90A-F113BA1E968C}"/>
              </a:ext>
            </a:extLst>
          </p:cNvPr>
          <p:cNvSpPr txBox="1"/>
          <p:nvPr/>
        </p:nvSpPr>
        <p:spPr>
          <a:xfrm>
            <a:off x="78658" y="4886633"/>
            <a:ext cx="1159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IN" dirty="0"/>
              <a:t>                   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E624F8F-348E-4F4B-BB1D-55F190A2D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28" y="722426"/>
            <a:ext cx="11710218" cy="643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</a:rPr>
              <a:t>📊 Insight: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Kolkata (₹144K)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Mumbai (₹137K)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together contribute nearly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half of the total shipping cost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indicating these cities are the most logistics-intensive hubs.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these locations,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 and Road transport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dominate, significantly driving up total cost.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Chennai (₹113K)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follows, but shows a more balanced mode usage compared to Kolkata.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Delhi (₹76K)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 the lowest shipping cost among major locations, indicating efficient mode utilization or better supplier proximity.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Across all cities,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 and Rail remain underutilized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despite their lower cost profile — this reflects a possible operational preference for        faster but costlier modes.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concentration of high costs in a few locations suggests a regional imbalance in distribution or demand load.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</a:rPr>
              <a:t>✅ Suggestions for Growth: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Review logistics partners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and negotiate better rates in high-cost zones like Kolkata and Mumbai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Shift non-urgent deliveries to Sea or Rail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where applicable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Implement route optimization tools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to reduce over-reliance on costly transport modes</a:t>
            </a: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20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4C54D-CEDA-9F21-0088-F1AAC45E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8C5D5-8F75-71C3-C2A2-4BDEC6595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EFCED-0EDE-D6E0-184E-F9F51C0E8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75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DD256-6B08-FB9D-616D-92125E79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A646C-1A23-A4AA-2D48-D9F205AED6E8}"/>
              </a:ext>
            </a:extLst>
          </p:cNvPr>
          <p:cNvSpPr txBox="1"/>
          <p:nvPr/>
        </p:nvSpPr>
        <p:spPr>
          <a:xfrm>
            <a:off x="0" y="127819"/>
            <a:ext cx="12192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bg1"/>
                </a:solidFill>
                <a:highlight>
                  <a:srgbClr val="000000"/>
                </a:highlight>
              </a:rPr>
              <a:t>📊 Tableau Dashboard – Key Insights</a:t>
            </a:r>
          </a:p>
          <a:p>
            <a:pPr algn="ctr"/>
            <a:endParaRPr lang="en-US" sz="3600" b="1" u="sng" dirty="0"/>
          </a:p>
          <a:p>
            <a:pPr marL="342900" indent="-342900">
              <a:buAutoNum type="arabicPeriod"/>
            </a:pPr>
            <a:r>
              <a:rPr lang="en-US" b="1" u="sng" dirty="0">
                <a:solidFill>
                  <a:schemeClr val="bg1"/>
                </a:solidFill>
                <a:highlight>
                  <a:srgbClr val="000000"/>
                </a:highlight>
              </a:rPr>
              <a:t>Product-Location Synergy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 * Skincare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generates the highest revenue across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all major cities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, especially in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Kolkata and Chennai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, where unit sales and availability are well-aligned.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 * Cosmetics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, despite good availability in Bangalore and Chennai, show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lower sales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, hinting at a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demand-supply mismatch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in those regions.</a:t>
            </a: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🔹 </a:t>
            </a:r>
            <a:r>
              <a:rPr lang="en-US" b="1" u="sng" dirty="0">
                <a:solidFill>
                  <a:schemeClr val="bg1"/>
                </a:solidFill>
                <a:highlight>
                  <a:srgbClr val="000000"/>
                </a:highlight>
              </a:rPr>
              <a:t>2. Inventory Allocation Gaps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* Haircare inventory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is relatively balanced across cities, but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sales are not equally distributed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, with lower movement in Chennai and Mumbai.</a:t>
            </a: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* Cosmetics inventory in Delhi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is relatively high compared to actual sales volume, suggesting potential overstocking or low regional demand.</a:t>
            </a: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b="1" u="sng" dirty="0">
                <a:solidFill>
                  <a:schemeClr val="bg1"/>
                </a:solidFill>
                <a:highlight>
                  <a:srgbClr val="000000"/>
                </a:highlight>
              </a:rPr>
              <a:t>🔹 3. Supplier Lead Time Imbalance</a:t>
            </a: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* While the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average supplier lead time is 17.08 days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, some cities (e.g., Chennai via Supplier 2 and 5) consistently show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higher delivery delays (22–27 days)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* Supplier 3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performs best in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Kolkata and Mumbai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, delivering in under 12 days — possibly ideal for high-demand zones.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156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5F2B6-910D-3BF6-B8D0-1F055D33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C86291-DACC-FA16-10C6-DDB7ADE29C55}"/>
              </a:ext>
            </a:extLst>
          </p:cNvPr>
          <p:cNvSpPr txBox="1"/>
          <p:nvPr/>
        </p:nvSpPr>
        <p:spPr>
          <a:xfrm>
            <a:off x="0" y="186813"/>
            <a:ext cx="121920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🚀 Suggestions for Growth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b="1" dirty="0">
                <a:highlight>
                  <a:srgbClr val="000000"/>
                </a:highlight>
              </a:rPr>
              <a:t>🔧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1. Optimize Product Placement by Region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Reallocate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cosmetics inventory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from low-performing regions (e.g., Bangalore, Chennai) to more promising markets or reduce stock to minimize holding cost.</a:t>
            </a: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🧠 2. Target Skincare in High-ROI Locations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Continue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boosting skincare in Kolkata and Chennai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, which show the best combination of revenue, sales volume, and stock readiness.</a:t>
            </a: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⏱️ 3. Streamline High-Delay Suppliers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Focus on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reducing lead times for Supplier 2 and 5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, especially in cities where demand is high and delays are significant.</a:t>
            </a: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💡 4. Create City-Specific Product Bundles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For example, introduce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Haircare + Skincare bundles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in cities like Delhi and Mumbai, where both products perform well but may need value-driven marketing.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IN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🛒 5. Introduce Dynamic Replenishment</a:t>
            </a:r>
          </a:p>
          <a:p>
            <a:endParaRPr lang="en-IN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Automate restocking using inventory vs. sales ratios to </a:t>
            </a:r>
            <a:r>
              <a:rPr lang="en-IN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prevent overstock (e.g., cosmetics in Bangalore)</a:t>
            </a:r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 and </a:t>
            </a:r>
            <a:r>
              <a:rPr lang="en-IN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stockouts (e.g., skincare in Kolkata)</a:t>
            </a:r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57470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AA8F3-4C35-1E84-AF12-503ADDE43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9F98D-709D-9121-9A8C-B4C86D454F79}"/>
              </a:ext>
            </a:extLst>
          </p:cNvPr>
          <p:cNvSpPr txBox="1"/>
          <p:nvPr/>
        </p:nvSpPr>
        <p:spPr>
          <a:xfrm>
            <a:off x="78658" y="-26027"/>
            <a:ext cx="11877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solidFill>
                  <a:schemeClr val="bg1"/>
                </a:solidFill>
                <a:highlight>
                  <a:srgbClr val="000000"/>
                </a:highlight>
              </a:rPr>
              <a:t>Conclusion</a:t>
            </a:r>
            <a:r>
              <a:rPr lang="en-IN" sz="3600" b="1" u="sng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54805-AB80-CA4A-18DD-BFF206FFBB1E}"/>
              </a:ext>
            </a:extLst>
          </p:cNvPr>
          <p:cNvSpPr txBox="1"/>
          <p:nvPr/>
        </p:nvSpPr>
        <p:spPr>
          <a:xfrm>
            <a:off x="157316" y="620304"/>
            <a:ext cx="104615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</a:rPr>
              <a:t>📘 Content: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IN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6A4FF-FDCE-D346-B314-8FBDDCFB8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8" y="1240609"/>
            <a:ext cx="1203468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The dashboard successfully provided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360° 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of the supply chain — covering products, geography, customer behavior, suppliers, inventory, and logistics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Skincare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proved to be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highest-value product 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, contributing the most in terms of both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revenue and volume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Kolkata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emerged as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strategic city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, leading in both production and sales, but also incurring the highest shipping cost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Cosmetics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showed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lowest performance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, despite comparable inventory levels — revealing inefficiencies in inventory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placement and low regional demand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Inventory Insight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exposed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imbalanced stock allocation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, especially where low-selling products had high availability (e.g., cosmetics in Bangalore)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Customer Demographic 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highlighted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female buyers as key contributors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, especially in skincare, and untapped potential in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non-binary and unknown segments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Transportation Cost 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revealed over-dependence 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Road and 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, which together accounted for over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55% of logistics cost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, while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Sea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was least used despite being cheapest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Supplier Delivery Insight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showed significant variation in lead times,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Supplier 3 performing best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,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Suppliers 2 and 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causing delays in high-demand cities</a:t>
            </a:r>
          </a:p>
        </p:txBody>
      </p:sp>
    </p:spTree>
    <p:extLst>
      <p:ext uri="{BB962C8B-B14F-4D97-AF65-F5344CB8AC3E}">
        <p14:creationId xmlns:p14="http://schemas.microsoft.com/office/powerpoint/2010/main" val="331514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989FD-B201-4498-03F9-A22041C59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8A31C-9977-5BD9-25C2-7BD3457BC49E}"/>
              </a:ext>
            </a:extLst>
          </p:cNvPr>
          <p:cNvSpPr txBox="1"/>
          <p:nvPr/>
        </p:nvSpPr>
        <p:spPr>
          <a:xfrm>
            <a:off x="2703871" y="1651819"/>
            <a:ext cx="69415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ctr"/>
            <a:endParaRPr 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Thank you for the opportunity.</a:t>
            </a:r>
          </a:p>
          <a:p>
            <a:pPr algn="ctr"/>
            <a:endParaRPr 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Open to questions or further analysis.</a:t>
            </a:r>
          </a:p>
          <a:p>
            <a:pPr algn="ctr"/>
            <a:endParaRPr lang="en-IN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ctr"/>
            <a:endParaRPr lang="en-IN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5166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85D04-2B8B-1261-9B2D-1115177C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DBF8A-23B9-7076-1DD0-9D6EA5441B5B}"/>
              </a:ext>
            </a:extLst>
          </p:cNvPr>
          <p:cNvSpPr txBox="1"/>
          <p:nvPr/>
        </p:nvSpPr>
        <p:spPr>
          <a:xfrm>
            <a:off x="0" y="796413"/>
            <a:ext cx="12123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To design a data-driven dashboard that analyzes and visualizes key supply chain operations — including sales, inventory, supplier performance, shipping costs, and customer behavior — for a Fashion &amp; Beauty company.</a:t>
            </a:r>
          </a:p>
          <a:p>
            <a:endParaRPr lang="en-IN" sz="16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E96A8-D0C4-66FE-7925-570E5EB56E20}"/>
              </a:ext>
            </a:extLst>
          </p:cNvPr>
          <p:cNvSpPr txBox="1"/>
          <p:nvPr/>
        </p:nvSpPr>
        <p:spPr>
          <a:xfrm>
            <a:off x="-68826" y="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bg1"/>
                </a:solidFill>
                <a:highlight>
                  <a:srgbClr val="000000"/>
                </a:highlight>
              </a:rPr>
              <a:t>Project summary</a:t>
            </a:r>
            <a:endParaRPr lang="en-IN" sz="3600" b="1" u="sng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CFF6D-63BB-889A-8F5F-54997DB86675}"/>
              </a:ext>
            </a:extLst>
          </p:cNvPr>
          <p:cNvSpPr txBox="1"/>
          <p:nvPr/>
        </p:nvSpPr>
        <p:spPr>
          <a:xfrm>
            <a:off x="191728" y="1434608"/>
            <a:ext cx="117397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📊 Key Areas Covered: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Product &amp; location-wise revenue and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Inventory availability across product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Supplier lead time and delivery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Transportation cost by mode &amp;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Customer demographics and buying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✅ Outcome: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* Identified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Skincare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as the top-selling product</a:t>
            </a: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Flagged high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shipping costs via Road &amp; 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Supplier 3 &amp; 5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found to have highest delivery delays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Revealed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Kolkata &amp; Chennai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as high-demand regions</a:t>
            </a:r>
          </a:p>
          <a:p>
            <a:endParaRPr lang="en-IN" sz="16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10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103EC-1927-2BB3-20F1-C4A66F1C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826"/>
            <a:ext cx="12192000" cy="692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9854DE-E301-EA61-EF86-5973CBD7F41A}"/>
              </a:ext>
            </a:extLst>
          </p:cNvPr>
          <p:cNvSpPr txBox="1"/>
          <p:nvPr/>
        </p:nvSpPr>
        <p:spPr>
          <a:xfrm>
            <a:off x="299883" y="625701"/>
            <a:ext cx="1113994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📁 Data Includes:</a:t>
            </a:r>
          </a:p>
          <a:p>
            <a:endParaRPr lang="en-IN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IN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  *  Product Details</a:t>
            </a:r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:</a:t>
            </a:r>
          </a:p>
          <a:p>
            <a:endParaRPr lang="en-IN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lvl="1"/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Product Type (Skincare, Haircare, Cosmetics)</a:t>
            </a:r>
          </a:p>
          <a:p>
            <a:pPr lvl="1"/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Units Sold, Revenue, Availability, Inventory</a:t>
            </a:r>
          </a:p>
          <a:p>
            <a:endParaRPr lang="en-IN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IN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 *  Customer Demographics</a:t>
            </a:r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lvl="1"/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Gender</a:t>
            </a:r>
          </a:p>
          <a:p>
            <a:pPr lvl="1"/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Location (Cities: Delhi, Kolkata, Mumbai, etc.)</a:t>
            </a:r>
          </a:p>
          <a:p>
            <a:pPr lvl="1"/>
            <a:endParaRPr lang="en-IN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IN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* Supplier &amp; Manufacturing Info</a:t>
            </a:r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:</a:t>
            </a:r>
          </a:p>
          <a:p>
            <a:pPr lvl="1"/>
            <a:endParaRPr lang="en-IN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lvl="1"/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Supplier Name</a:t>
            </a:r>
          </a:p>
          <a:p>
            <a:pPr lvl="1"/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Lead Time</a:t>
            </a:r>
          </a:p>
          <a:p>
            <a:pPr lvl="1"/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Manufacturing Cost</a:t>
            </a:r>
          </a:p>
          <a:p>
            <a:pPr lvl="1"/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Defect Rate</a:t>
            </a:r>
          </a:p>
          <a:p>
            <a:pPr lvl="1"/>
            <a:endParaRPr lang="en-IN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IN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* Transportation &amp; Logistics</a:t>
            </a:r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:</a:t>
            </a:r>
          </a:p>
          <a:p>
            <a:pPr lvl="1"/>
            <a:endParaRPr lang="en-IN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lvl="1"/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Shipping Mode (Air, Road, Rail, Sea)</a:t>
            </a:r>
          </a:p>
          <a:p>
            <a:pPr lvl="1"/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Shipping Cost by City</a:t>
            </a:r>
          </a:p>
          <a:p>
            <a:pPr lvl="1"/>
            <a:r>
              <a:rPr lang="en-IN" sz="1600" dirty="0">
                <a:solidFill>
                  <a:schemeClr val="bg1"/>
                </a:solidFill>
                <a:highlight>
                  <a:srgbClr val="000000"/>
                </a:highlight>
              </a:rPr>
              <a:t>Transportation Route Performance</a:t>
            </a:r>
          </a:p>
          <a:p>
            <a:endParaRPr lang="en-IN" sz="16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FF5F5-5401-AA08-E73E-6D30CE636AA0}"/>
              </a:ext>
            </a:extLst>
          </p:cNvPr>
          <p:cNvSpPr txBox="1"/>
          <p:nvPr/>
        </p:nvSpPr>
        <p:spPr>
          <a:xfrm>
            <a:off x="73742" y="-53261"/>
            <a:ext cx="1204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highlight>
                  <a:srgbClr val="000000"/>
                </a:highlight>
              </a:rPr>
              <a:t>📊 </a:t>
            </a:r>
            <a:r>
              <a:rPr lang="en-IN" sz="3600" b="1" u="sng" dirty="0">
                <a:solidFill>
                  <a:schemeClr val="bg1"/>
                </a:solidFill>
                <a:highlight>
                  <a:srgbClr val="000000"/>
                </a:highlight>
              </a:rPr>
              <a:t>Dataset Description</a:t>
            </a:r>
          </a:p>
        </p:txBody>
      </p:sp>
    </p:spTree>
    <p:extLst>
      <p:ext uri="{BB962C8B-B14F-4D97-AF65-F5344CB8AC3E}">
        <p14:creationId xmlns:p14="http://schemas.microsoft.com/office/powerpoint/2010/main" val="2993729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A12B-0110-2788-3B62-7FE37DF3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8836A-5167-A1B8-FE8C-EBC085D17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26082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4A419-F705-0697-3226-638C8957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362568"/>
            <a:ext cx="2910348" cy="49581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55C6C9-CFCA-EA5D-2020-2B1916053F88}"/>
              </a:ext>
            </a:extLst>
          </p:cNvPr>
          <p:cNvSpPr txBox="1"/>
          <p:nvPr/>
        </p:nvSpPr>
        <p:spPr>
          <a:xfrm>
            <a:off x="294968" y="491613"/>
            <a:ext cx="868188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9869DF47-6E52-E56B-FC0B-D44F9D8C7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116962"/>
              </p:ext>
            </p:extLst>
          </p:nvPr>
        </p:nvGraphicFramePr>
        <p:xfrm>
          <a:off x="0" y="1190395"/>
          <a:ext cx="9144000" cy="530248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39530143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148228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37856435"/>
                    </a:ext>
                  </a:extLst>
                </a:gridCol>
              </a:tblGrid>
              <a:tr h="415881"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KPI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Insight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227457"/>
                  </a:ext>
                </a:extLst>
              </a:tr>
              <a:tr h="1039702"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Total Revenue Generated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₹577,605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Indicates strong product-market traction, primarily driven by skincare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651523"/>
                  </a:ext>
                </a:extLst>
              </a:tr>
              <a:tr h="1039702"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Total Units Sold</a:t>
                      </a:r>
                      <a:endParaRPr lang="en-IN" sz="16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46,099 units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High sales volume supports inventory movement and production efficiency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271217"/>
                  </a:ext>
                </a:extLst>
              </a:tr>
              <a:tr h="1039702">
                <a:tc>
                  <a:txBody>
                    <a:bodyPr/>
                    <a:lstStyle/>
                    <a:p>
                      <a:r>
                        <a:rPr lang="en-IN" sz="1600" b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Average Product Price</a:t>
                      </a:r>
                      <a:endParaRPr lang="en-IN" sz="160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₹49.46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Shows moderate pricing; skincare contributes highest to revenue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88981"/>
                  </a:ext>
                </a:extLst>
              </a:tr>
              <a:tr h="727791">
                <a:tc>
                  <a:txBody>
                    <a:bodyPr/>
                    <a:lstStyle/>
                    <a:p>
                      <a:r>
                        <a:rPr lang="en-IN" sz="1600" b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Avg. Supplier Lead Time</a:t>
                      </a:r>
                      <a:endParaRPr lang="en-IN" sz="160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17.08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Acceptable range, but some suppliers exceed 22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205699"/>
                  </a:ext>
                </a:extLst>
              </a:tr>
              <a:tr h="1039702">
                <a:tc>
                  <a:txBody>
                    <a:bodyPr/>
                    <a:lstStyle/>
                    <a:p>
                      <a:r>
                        <a:rPr lang="en-IN" sz="1600" b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Defect Rate</a:t>
                      </a:r>
                      <a:endParaRPr lang="en-IN" sz="160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34.5%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High defect rate highlights need for supplier quality improvement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606973"/>
                  </a:ext>
                </a:extLst>
              </a:tr>
            </a:tbl>
          </a:graphicData>
        </a:graphic>
      </p:graphicFrame>
      <p:sp>
        <p:nvSpPr>
          <p:cNvPr id="32" name="Rectangle 19">
            <a:extLst>
              <a:ext uri="{FF2B5EF4-FFF2-40B4-BE49-F238E27FC236}">
                <a16:creationId xmlns:a16="http://schemas.microsoft.com/office/drawing/2014/main" id="{59572D18-9F5C-619F-18DB-F79048EC7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8826" y="78858"/>
            <a:ext cx="122608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📊 KPIs Tracked:</a:t>
            </a:r>
          </a:p>
        </p:txBody>
      </p:sp>
    </p:spTree>
    <p:extLst>
      <p:ext uri="{BB962C8B-B14F-4D97-AF65-F5344CB8AC3E}">
        <p14:creationId xmlns:p14="http://schemas.microsoft.com/office/powerpoint/2010/main" val="281103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9B569-C4B5-9BFB-3E72-550F45CE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860CF-4636-4246-FC0B-6D6E92991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6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FD5CA-81AF-B29B-88EA-FB4C5E13C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210E4-8A3A-E165-E70E-0D2485228B95}"/>
              </a:ext>
            </a:extLst>
          </p:cNvPr>
          <p:cNvSpPr txBox="1"/>
          <p:nvPr/>
        </p:nvSpPr>
        <p:spPr>
          <a:xfrm>
            <a:off x="0" y="68826"/>
            <a:ext cx="12191999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bg1"/>
                </a:solidFill>
                <a:highlight>
                  <a:srgbClr val="000000"/>
                </a:highlight>
              </a:rPr>
              <a:t>📦 Sales &amp; Revenue by Product Type</a:t>
            </a:r>
          </a:p>
          <a:p>
            <a:pPr algn="ctr"/>
            <a:endParaRPr lang="en-US" sz="3600" b="1" u="sng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</a:rPr>
              <a:t>📊 Insight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: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Skincare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leads in both revenue (₹2.41L) and units sold (20,731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Haircare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performs moderately: ₹1.74L from 13,611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Cosmetics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is the lowest: ₹1.61L from 11,757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🔹 Skincare contributes the largest share to both revenue and volume.</a:t>
            </a: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✅ Suggestions for Growth: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Scale skincare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production to meet high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Revamp cosmetics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with offers or bundling to boost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Promote haircare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in new regions to tap untapped demand</a:t>
            </a: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IN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335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DE242-638D-381D-A1A1-50FA66415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14BA8-C149-37D3-4F65-9524F61C5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2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4E9EE-6169-F70D-2407-10485321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66B7A-A9C1-218D-CC22-9CF456AD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60AF9-70D8-4E4D-47A6-0689CAA8D1AD}"/>
              </a:ext>
            </a:extLst>
          </p:cNvPr>
          <p:cNvSpPr txBox="1"/>
          <p:nvPr/>
        </p:nvSpPr>
        <p:spPr>
          <a:xfrm>
            <a:off x="0" y="275303"/>
            <a:ext cx="12192000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highlight>
                  <a:srgbClr val="000000"/>
                </a:highlight>
              </a:rPr>
              <a:t>🚚👥 Transportation &amp; Customer Insight</a:t>
            </a:r>
          </a:p>
          <a:p>
            <a:pPr algn="ctr"/>
            <a:endParaRPr lang="en-US" sz="3600" b="1" u="sng" dirty="0"/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</a:rPr>
              <a:t>📊 Insight: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Road and Air transport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account for ~57% of total shipping cost, making them the most expensive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Sea transport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, despite being the cheapest, is underused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Female customers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drive the highest revenue, especially in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skincare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Non-binary and unknown demographics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also show strong revenue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</a:rPr>
              <a:t>✅ Suggestions for Growth: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Optimize logistics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by shifting bulk shipments to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Sea or Rail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to reduce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Target female customers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with skincare bundles and promotions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Leverage inclusive marketing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to further engage non-binary and unknown segments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US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694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A4CDC-FADE-CE92-BD9D-650C98F2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0BA30-D7D7-4DE4-B98F-E09ACD30F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4B2C71-84DE-92E4-0326-8940E7078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72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1227</Words>
  <Application>Microsoft Office PowerPoint</Application>
  <PresentationFormat>Widescreen</PresentationFormat>
  <Paragraphs>223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Shashank Bajpai</dc:creator>
  <cp:lastModifiedBy>Shashank Bajpai</cp:lastModifiedBy>
  <cp:revision>1</cp:revision>
  <dcterms:created xsi:type="dcterms:W3CDTF">2025-07-03T13:03:40Z</dcterms:created>
  <dcterms:modified xsi:type="dcterms:W3CDTF">2025-07-05T13:02:26Z</dcterms:modified>
</cp:coreProperties>
</file>